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C3FB"/>
    <a:srgbClr val="4FFF9A"/>
    <a:srgbClr val="D3F3E1"/>
    <a:srgbClr val="FF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1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4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3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1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4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8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5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7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5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6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7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zechia.com/ssl-certifikaty/" TargetMode="External"/><Relationship Id="rId3" Type="http://schemas.openxmlformats.org/officeDocument/2006/relationships/hyperlink" Target="https://www.sslmarket.cz/blog/je-vas-ssl-certifikat-spravne-nainstalovany?gad_source=1&amp;gclid=CjwKCAiA3JCvBhA8EiwA4kujZpLEmliJT-c1KrdSXRCxI5sVamarO67zAtJu2cClAmhAiZWrmETh4xoCQx8QAvD_BwE" TargetMode="External"/><Relationship Id="rId7" Type="http://schemas.openxmlformats.org/officeDocument/2006/relationships/hyperlink" Target="https://www.youtube.com/watch?v=GVLfZr7KN4M" TargetMode="External"/><Relationship Id="rId2" Type="http://schemas.openxmlformats.org/officeDocument/2006/relationships/hyperlink" Target="https://www.webczech.cz/ssl-https-certifika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bglobe.cz/blog/ktery-ssl-certifikat-vybrat" TargetMode="External"/><Relationship Id="rId5" Type="http://schemas.openxmlformats.org/officeDocument/2006/relationships/hyperlink" Target="https://academy.solidpixels.com/blog/ssl-certifikat?gad_source=1&amp;gclid=CjwKCAiA3JCvBhA8EiwA4kujZvZIp5oks1xT0pcV5DqcZEp50xUZ7eAP11Q2VVee0-Zv78FC-CnoMRoC3g4QAvD_BwE" TargetMode="External"/><Relationship Id="rId10" Type="http://schemas.openxmlformats.org/officeDocument/2006/relationships/hyperlink" Target="https://www.sslmentor.cz/" TargetMode="External"/><Relationship Id="rId4" Type="http://schemas.openxmlformats.org/officeDocument/2006/relationships/hyperlink" Target="https://www.websupport.cz/podpora/kb/instalace-ssl-certifikatu/" TargetMode="External"/><Relationship Id="rId9" Type="http://schemas.openxmlformats.org/officeDocument/2006/relationships/hyperlink" Target="https://www.master.cz/blog/co-jsou-ssl-certifikaty-a-ssl-protokoly-jak-funguji-vysvetleni-navod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oskolin1-my.sharepoint.com/personal/tomas_slavik_student_soskolin_cz/Documents/INSTALACE%20SSL.docx?web=1" TargetMode="External"/><Relationship Id="rId2" Type="http://schemas.openxmlformats.org/officeDocument/2006/relationships/hyperlink" Target="file:///C:\Users\Tom\OneDrive%20-%20SO&#352;%20informatiky%20a%20SOU%20Kol&#237;n\Plocha\INSTALACE%20SSL2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9" name="Rectangle 368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D9DFE8A5-DCEC-4A43-B613-D62AC8C57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98485" y="519606"/>
            <a:ext cx="5290997" cy="5290997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>
            <a:extLst>
              <a:ext uri="{FF2B5EF4-FFF2-40B4-BE49-F238E27FC236}">
                <a16:creationId xmlns:a16="http://schemas.microsoft.com/office/drawing/2014/main" id="{72ECEE41-AE0E-49F4-9DE8-04A37665A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91790" y="511352"/>
            <a:ext cx="5290997" cy="5290997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5" name="Oval 374">
            <a:extLst>
              <a:ext uri="{FF2B5EF4-FFF2-40B4-BE49-F238E27FC236}">
                <a16:creationId xmlns:a16="http://schemas.microsoft.com/office/drawing/2014/main" id="{26B7664A-BE61-4A65-B937-A31E08B8B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3725" y="456156"/>
            <a:ext cx="5290997" cy="5290997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F92754-29BD-1ABE-5D4F-97D548480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2291" y="851107"/>
            <a:ext cx="4713864" cy="2577893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4FFF9A"/>
                </a:solidFill>
              </a:rPr>
              <a:t>SSL</a:t>
            </a:r>
            <a:br>
              <a:rPr lang="cs-CZ" sz="2800" dirty="0"/>
            </a:br>
            <a:r>
              <a:rPr lang="cs-CZ" sz="2800" dirty="0"/>
              <a:t> certifikace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D5AD80-28C6-4D49-825D-3652CD8F3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6988" y="4253857"/>
            <a:ext cx="3624471" cy="81160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Tomáš slavík</a:t>
            </a:r>
          </a:p>
          <a:p>
            <a:r>
              <a:rPr lang="cs-CZ" dirty="0"/>
              <a:t>IV.TB</a:t>
            </a:r>
          </a:p>
        </p:txBody>
      </p: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592A98AA-8351-467E-95D9-AD9C11B8C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65353"/>
            <a:ext cx="1861854" cy="717514"/>
            <a:chOff x="0" y="1065353"/>
            <a:chExt cx="1861854" cy="717514"/>
          </a:xfrm>
          <a:solidFill>
            <a:schemeClr val="tx1"/>
          </a:solidFill>
        </p:grpSpPr>
        <p:sp>
          <p:nvSpPr>
            <p:cNvPr id="378" name="Freeform: Shape 377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6535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379" name="Freeform: Shape 378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50508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381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96429" y="1027722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83" name="Graphic 212">
            <a:extLst>
              <a:ext uri="{FF2B5EF4-FFF2-40B4-BE49-F238E27FC236}">
                <a16:creationId xmlns:a16="http://schemas.microsoft.com/office/drawing/2014/main" id="{AB3A9BF2-EC6B-40C7-9583-802D0A6CF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96429" y="1027722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pic>
        <p:nvPicPr>
          <p:cNvPr id="4" name="Picture 3" descr="Abstraktní genetický pojem">
            <a:extLst>
              <a:ext uri="{FF2B5EF4-FFF2-40B4-BE49-F238E27FC236}">
                <a16:creationId xmlns:a16="http://schemas.microsoft.com/office/drawing/2014/main" id="{4F0337DE-283E-FD4E-D93B-B82CA55775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-1"/>
          <a:stretch/>
        </p:blipFill>
        <p:spPr>
          <a:xfrm>
            <a:off x="7736597" y="370135"/>
            <a:ext cx="3248023" cy="3248023"/>
          </a:xfrm>
          <a:custGeom>
            <a:avLst/>
            <a:gdLst/>
            <a:ahLst/>
            <a:cxnLst/>
            <a:rect l="l" t="t" r="r" b="b"/>
            <a:pathLst>
              <a:path w="2813056" h="2813056">
                <a:moveTo>
                  <a:pt x="1406528" y="0"/>
                </a:moveTo>
                <a:cubicBezTo>
                  <a:pt x="2183332" y="0"/>
                  <a:pt x="2813056" y="629724"/>
                  <a:pt x="2813056" y="1406528"/>
                </a:cubicBezTo>
                <a:cubicBezTo>
                  <a:pt x="2813056" y="2183332"/>
                  <a:pt x="2183332" y="2813056"/>
                  <a:pt x="1406528" y="2813056"/>
                </a:cubicBezTo>
                <a:cubicBezTo>
                  <a:pt x="629724" y="2813056"/>
                  <a:pt x="0" y="2183332"/>
                  <a:pt x="0" y="1406528"/>
                </a:cubicBezTo>
                <a:cubicBezTo>
                  <a:pt x="0" y="629724"/>
                  <a:pt x="629724" y="0"/>
                  <a:pt x="1406528" y="0"/>
                </a:cubicBezTo>
                <a:close/>
              </a:path>
            </a:pathLst>
          </a:custGeom>
        </p:spPr>
      </p:pic>
      <p:sp>
        <p:nvSpPr>
          <p:cNvPr id="385" name="Oval 384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5735" y="4917084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bstraktní genetický pojem">
            <a:extLst>
              <a:ext uri="{FF2B5EF4-FFF2-40B4-BE49-F238E27FC236}">
                <a16:creationId xmlns:a16="http://schemas.microsoft.com/office/drawing/2014/main" id="{3F50D54A-D2AB-DFF6-C36E-E3E596B7CB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" b="4"/>
          <a:stretch/>
        </p:blipFill>
        <p:spPr>
          <a:xfrm>
            <a:off x="6912771" y="3568727"/>
            <a:ext cx="2624707" cy="2624707"/>
          </a:xfrm>
          <a:custGeom>
            <a:avLst/>
            <a:gdLst/>
            <a:ahLst/>
            <a:cxnLst/>
            <a:rect l="l" t="t" r="r" b="b"/>
            <a:pathLst>
              <a:path w="1796104" h="1796104">
                <a:moveTo>
                  <a:pt x="898052" y="0"/>
                </a:moveTo>
                <a:cubicBezTo>
                  <a:pt x="1394032" y="0"/>
                  <a:pt x="1796104" y="402072"/>
                  <a:pt x="1796104" y="898052"/>
                </a:cubicBezTo>
                <a:cubicBezTo>
                  <a:pt x="1796104" y="1394032"/>
                  <a:pt x="1394032" y="1796104"/>
                  <a:pt x="898052" y="1796104"/>
                </a:cubicBezTo>
                <a:cubicBezTo>
                  <a:pt x="402072" y="1796104"/>
                  <a:pt x="0" y="1394032"/>
                  <a:pt x="0" y="898052"/>
                </a:cubicBezTo>
                <a:cubicBezTo>
                  <a:pt x="0" y="402072"/>
                  <a:pt x="402072" y="0"/>
                  <a:pt x="898052" y="0"/>
                </a:cubicBezTo>
                <a:close/>
              </a:path>
            </a:pathLst>
          </a:custGeom>
        </p:spPr>
      </p:pic>
      <p:grpSp>
        <p:nvGrpSpPr>
          <p:cNvPr id="387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46774" y="3988293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88" name="Freeform: Shape 387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9" name="Freeform: Shape 388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0" name="Freeform: Shape 389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" name="Freeform: Shape 390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2" name="Freeform: Shape 391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94" name="Oval 393">
            <a:extLst>
              <a:ext uri="{FF2B5EF4-FFF2-40B4-BE49-F238E27FC236}">
                <a16:creationId xmlns:a16="http://schemas.microsoft.com/office/drawing/2014/main" id="{EF393BEB-3073-4C8D-92C5-40B7048424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5735" y="4917084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7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421D5B-4C3B-6041-5E60-65AF6494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Děkuji za pozornost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4B78D-8749-9003-C031-46BDAF350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endParaRPr lang="cs-CZ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1263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F5289-0053-F627-F51E-143862330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FC06D-D64B-C7E2-E1F2-A7FD511AE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>
                <a:hlinkClick r:id="rId2"/>
              </a:rPr>
              <a:t>https://www.webczech.cz/ssl-https-certifikaty</a:t>
            </a:r>
            <a:endParaRPr lang="cs-CZ" dirty="0"/>
          </a:p>
          <a:p>
            <a:r>
              <a:rPr lang="cs-CZ" dirty="0">
                <a:hlinkClick r:id="rId3"/>
              </a:rPr>
              <a:t>https://www.sslmarket.cz/blog/je-vas-ssl-certifikat-spravne-nainstalovany?gad_source=1&amp;gclid=CjwKCAiA3JCvBhA8EiwA4kujZpLEmliJT-c1KrdSXRCxI5sVamarO67zAtJu2cClAmhAiZWrmETh4xoCQx8QAvD_BwE</a:t>
            </a:r>
            <a:endParaRPr lang="cs-CZ" dirty="0"/>
          </a:p>
          <a:p>
            <a:r>
              <a:rPr lang="cs-CZ" dirty="0">
                <a:hlinkClick r:id="rId4"/>
              </a:rPr>
              <a:t>https://www.websupport.cz/podpora/kb/instalace-ssl-certifikatu/</a:t>
            </a:r>
            <a:endParaRPr lang="cs-CZ" dirty="0"/>
          </a:p>
          <a:p>
            <a:r>
              <a:rPr lang="cs-CZ" dirty="0">
                <a:hlinkClick r:id="rId5"/>
              </a:rPr>
              <a:t>https://academy.solidpixels.com/blog/ssl-certifikat?gad_source=1&amp;gclid=CjwKCAiA3JCvBhA8EiwA4kujZvZIp5oks1xT0pcV5DqcZEp50xUZ7eAP11Q2VVee0-Zv78FC-CnoMRoC3g4QAvD_BwE</a:t>
            </a:r>
            <a:endParaRPr lang="cs-CZ" dirty="0"/>
          </a:p>
          <a:p>
            <a:r>
              <a:rPr lang="cs-CZ" dirty="0">
                <a:hlinkClick r:id="rId6"/>
              </a:rPr>
              <a:t>https://www.webglobe.cz/blog/ktery-ssl-certifikat-vybrat</a:t>
            </a:r>
            <a:endParaRPr lang="cs-CZ" dirty="0"/>
          </a:p>
          <a:p>
            <a:r>
              <a:rPr lang="cs-CZ" dirty="0">
                <a:hlinkClick r:id="rId7"/>
              </a:rPr>
              <a:t>https://www.youtube.com/watch?v=GVLfZr7KN4M</a:t>
            </a:r>
            <a:endParaRPr lang="cs-CZ" dirty="0"/>
          </a:p>
          <a:p>
            <a:r>
              <a:rPr lang="cs-CZ" dirty="0">
                <a:hlinkClick r:id="rId8"/>
              </a:rPr>
              <a:t>https://www.czechia.com/ssl-certifikaty/</a:t>
            </a:r>
            <a:endParaRPr lang="cs-CZ" dirty="0"/>
          </a:p>
          <a:p>
            <a:r>
              <a:rPr lang="cs-CZ" dirty="0">
                <a:hlinkClick r:id="rId9"/>
              </a:rPr>
              <a:t>https://www.master.cz/blog/co-jsou-ssl-certifikaty-a-ssl-protokoly-jak-funguji-vysvetleni-navod/</a:t>
            </a:r>
            <a:endParaRPr lang="cs-CZ" dirty="0"/>
          </a:p>
          <a:p>
            <a:r>
              <a:rPr lang="cs-CZ" dirty="0">
                <a:hlinkClick r:id="rId10"/>
              </a:rPr>
              <a:t>https://www.sslmentor.cz/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98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AE617B-63B7-FA07-CF6D-7496EF984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682" y="1891260"/>
            <a:ext cx="4211504" cy="321537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Co je </a:t>
            </a:r>
            <a:br>
              <a:rPr lang="cs-CZ" sz="4000" b="1" dirty="0"/>
            </a:br>
            <a:r>
              <a:rPr lang="cs-CZ" sz="4000" b="1" dirty="0">
                <a:solidFill>
                  <a:srgbClr val="4FFF9A"/>
                </a:solidFill>
              </a:rPr>
              <a:t>SSL </a:t>
            </a:r>
            <a:r>
              <a:rPr lang="cs-CZ" sz="4000" b="1" dirty="0"/>
              <a:t>certifikace </a:t>
            </a:r>
            <a:r>
              <a:rPr lang="cs-CZ" sz="4000" b="1" dirty="0">
                <a:solidFill>
                  <a:srgbClr val="4FFF9A"/>
                </a:solidFill>
              </a:rPr>
              <a:t>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5D158-2F62-C758-0BA5-5B3915635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certifikace je proces, který zajistí autentizaci a šifrování spojení mezi webovou stránkou a prohlížečem uživatele, což zaručuje bezpečnost přenosu dat.</a:t>
            </a:r>
            <a:endParaRPr lang="cs-CZ" dirty="0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495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09E1FE-59F7-1EE7-BE52-20C714800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Jak vlastně funguje </a:t>
            </a:r>
            <a:r>
              <a:rPr lang="cs-CZ" sz="4000" b="1" dirty="0">
                <a:solidFill>
                  <a:srgbClr val="4FFF9A"/>
                </a:solidFill>
              </a:rPr>
              <a:t>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897988-0394-0044-F40B-046F51918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 fontScale="62500" lnSpcReduction="20000"/>
          </a:bodyPr>
          <a:lstStyle/>
          <a:p>
            <a:r>
              <a:rPr lang="cs-CZ" b="1" i="0" dirty="0">
                <a:solidFill>
                  <a:srgbClr val="53C3FB"/>
                </a:solidFill>
                <a:effectLst/>
                <a:latin typeface="Söhne"/>
              </a:rPr>
              <a:t>Autentizace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: Potvrzuje identitu webové stránky, což poskytuje uživatelům jistotu, že komunikují se správným serverem a ne s podvodným.</a:t>
            </a:r>
          </a:p>
          <a:p>
            <a:r>
              <a:rPr lang="cs-CZ" b="1" i="0" dirty="0">
                <a:solidFill>
                  <a:srgbClr val="53C3FB"/>
                </a:solidFill>
                <a:effectLst/>
                <a:latin typeface="Söhne"/>
              </a:rPr>
              <a:t>Šifrování spojení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: </a:t>
            </a:r>
            <a:r>
              <a:rPr lang="cs-CZ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certifikát umožňuje šifrování dat přenášených mezi prohlížečem a webovým serverem. To zajišťuje, že veškerá přenášená data zůstávají soukromá a nedotčená.</a:t>
            </a:r>
          </a:p>
          <a:p>
            <a:r>
              <a:rPr lang="cs-CZ" b="1" i="0" dirty="0">
                <a:solidFill>
                  <a:srgbClr val="53C3FB"/>
                </a:solidFill>
                <a:effectLst/>
                <a:latin typeface="Söhne"/>
              </a:rPr>
              <a:t>Změna URL a ikona zámku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: Když je na webové stránce přítomen </a:t>
            </a:r>
            <a:r>
              <a:rPr lang="cs-CZ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certifikát, URL se změní z 'http://' na 'https://', což signalizuje bezpečné spojení. Často se v adresním řádku prohlížeče zobrazuje ikona zámku, což posiluje dojem bezpečnosti pro uživatele.</a:t>
            </a:r>
          </a:p>
          <a:p>
            <a:pPr algn="l"/>
            <a:r>
              <a:rPr lang="cs-CZ" b="0" i="0" dirty="0">
                <a:solidFill>
                  <a:srgbClr val="53C3FB"/>
                </a:solidFill>
                <a:effectLst/>
                <a:latin typeface="Söhne"/>
              </a:rPr>
              <a:t>Celkově </a:t>
            </a:r>
            <a:r>
              <a:rPr lang="cs-CZ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certifikát přispívá k zabezpečení webové stránky a ochraně soukromí uživatelů.</a:t>
            </a:r>
          </a:p>
          <a:p>
            <a:endParaRPr lang="cs-CZ" dirty="0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056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FC7663-7074-AA4C-7C7E-5F65388FA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Proč mít </a:t>
            </a:r>
            <a:r>
              <a:rPr lang="cs-CZ" sz="4000" b="1" dirty="0">
                <a:solidFill>
                  <a:srgbClr val="4FFF9A"/>
                </a:solidFill>
              </a:rPr>
              <a:t>SSL</a:t>
            </a:r>
            <a:r>
              <a:rPr lang="cs-CZ" b="1" dirty="0"/>
              <a:t> certifikát?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36F01-B94C-22BC-D30E-B0DB937F6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471" y="367597"/>
            <a:ext cx="5957132" cy="5841931"/>
          </a:xfrm>
        </p:spPr>
        <p:txBody>
          <a:bodyPr>
            <a:normAutofit fontScale="32500" lnSpcReduction="20000"/>
          </a:bodyPr>
          <a:lstStyle/>
          <a:p>
            <a:r>
              <a:rPr lang="cs-CZ" sz="5500" b="1" i="0" dirty="0">
                <a:solidFill>
                  <a:srgbClr val="53C3FB"/>
                </a:solidFill>
                <a:effectLst/>
                <a:latin typeface="Söhne"/>
              </a:rPr>
              <a:t>Zvýšená bezpečnost</a:t>
            </a:r>
            <a:r>
              <a:rPr lang="cs-CZ" sz="5500" b="1" i="0" dirty="0">
                <a:solidFill>
                  <a:srgbClr val="0D0D0D"/>
                </a:solidFill>
                <a:effectLst/>
                <a:latin typeface="Söhne"/>
              </a:rPr>
              <a:t>: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 Každý kousek informací je šifrován, což chrání webovou stránku před hackery a </a:t>
            </a:r>
            <a:r>
              <a:rPr lang="cs-CZ" sz="5500" b="0" i="0" dirty="0" err="1">
                <a:solidFill>
                  <a:srgbClr val="0D0D0D"/>
                </a:solidFill>
                <a:effectLst/>
                <a:latin typeface="Söhne"/>
              </a:rPr>
              <a:t>skimmery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. Data jsou zamčena a mohou být odemčena pouze zamýšleným příjemcem.</a:t>
            </a:r>
          </a:p>
          <a:p>
            <a:r>
              <a:rPr lang="cs-CZ" sz="5500" b="1" i="0" dirty="0">
                <a:solidFill>
                  <a:srgbClr val="53C3FB"/>
                </a:solidFill>
                <a:effectLst/>
                <a:latin typeface="Söhne"/>
              </a:rPr>
              <a:t>Integrita dat</a:t>
            </a:r>
            <a:r>
              <a:rPr lang="cs-CZ" sz="5500" b="1" i="0" dirty="0">
                <a:solidFill>
                  <a:srgbClr val="0D0D0D"/>
                </a:solidFill>
                <a:effectLst/>
                <a:latin typeface="Söhne"/>
              </a:rPr>
              <a:t>: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cs-CZ" sz="55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 certifikáty zajišťují, že data nejsou při přenosu manipulována, což je zásadní pro citlivé informace jako jsou ID, hesla, čísla kreditních karet atd.</a:t>
            </a:r>
          </a:p>
          <a:p>
            <a:r>
              <a:rPr lang="cs-CZ" sz="5500" b="1" i="0" dirty="0">
                <a:solidFill>
                  <a:srgbClr val="53C3FB"/>
                </a:solidFill>
                <a:effectLst/>
                <a:latin typeface="Söhne"/>
              </a:rPr>
              <a:t>Autentizace</a:t>
            </a:r>
            <a:r>
              <a:rPr lang="cs-CZ" sz="5500" b="1" i="0" dirty="0">
                <a:solidFill>
                  <a:srgbClr val="0D0D0D"/>
                </a:solidFill>
                <a:effectLst/>
                <a:latin typeface="Söhne"/>
              </a:rPr>
              <a:t>: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cs-CZ" sz="55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 ověřuje, že informace jsou odesílány správnému serveru a ne podvodníkovi, což chrání před pokusy o krádež dat.</a:t>
            </a:r>
          </a:p>
          <a:p>
            <a:r>
              <a:rPr lang="cs-CZ" sz="5500" b="1" i="0" dirty="0">
                <a:solidFill>
                  <a:srgbClr val="53C3FB"/>
                </a:solidFill>
                <a:effectLst/>
                <a:latin typeface="Söhne"/>
              </a:rPr>
              <a:t>SEO výhody</a:t>
            </a:r>
            <a:r>
              <a:rPr lang="cs-CZ" sz="5500" b="1" i="0" dirty="0">
                <a:solidFill>
                  <a:srgbClr val="0D0D0D"/>
                </a:solidFill>
                <a:effectLst/>
                <a:latin typeface="Söhne"/>
              </a:rPr>
              <a:t>: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 Google preferuje webové stránky s HTTPS, což může pozitivně ovlivnit jejich pozici ve výsledcích vyhledávání.</a:t>
            </a:r>
          </a:p>
          <a:p>
            <a:r>
              <a:rPr lang="cs-CZ" sz="5500" b="1" i="0" dirty="0">
                <a:solidFill>
                  <a:srgbClr val="53C3FB"/>
                </a:solidFill>
                <a:effectLst/>
                <a:latin typeface="Söhne"/>
              </a:rPr>
              <a:t>Budování důvěry</a:t>
            </a:r>
            <a:r>
              <a:rPr lang="cs-CZ" sz="5500" b="1" i="0" dirty="0">
                <a:solidFill>
                  <a:srgbClr val="0D0D0D"/>
                </a:solidFill>
                <a:effectLst/>
                <a:latin typeface="Söhne"/>
              </a:rPr>
              <a:t>: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 Zobrazení ikony zámku v adresním řádku pomáhá budovat důvěru mezi návštěvníky a signalizuje závazek majitele webové stránky k bezpečnosti.</a:t>
            </a:r>
          </a:p>
          <a:p>
            <a:r>
              <a:rPr lang="cs-CZ" sz="5500" b="1" i="0" dirty="0">
                <a:solidFill>
                  <a:srgbClr val="53C3FB"/>
                </a:solidFill>
                <a:effectLst/>
                <a:latin typeface="Söhne"/>
              </a:rPr>
              <a:t>Regulační soulad</a:t>
            </a:r>
            <a:r>
              <a:rPr lang="cs-CZ" sz="5500" b="1" i="0" dirty="0">
                <a:solidFill>
                  <a:srgbClr val="0D0D0D"/>
                </a:solidFill>
                <a:effectLst/>
                <a:latin typeface="Söhne"/>
              </a:rPr>
              <a:t>: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cs-CZ" sz="55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5500" b="0" i="0" dirty="0">
                <a:solidFill>
                  <a:srgbClr val="0D0D0D"/>
                </a:solidFill>
                <a:effectLst/>
                <a:latin typeface="Söhne"/>
              </a:rPr>
              <a:t> certifikát může být součástí souladu s právními předpisy a normami týkajícími se ochrany soukromí, jako jsou standardy platební karty (PCI).</a:t>
            </a:r>
          </a:p>
          <a:p>
            <a:endParaRPr lang="cs-CZ" dirty="0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046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2E3DC4-C95F-DBBB-F929-425147715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4BF5D6-DEB5-3F15-D44A-ED8DD1C0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Kde pořídit </a:t>
            </a:r>
            <a:r>
              <a:rPr lang="cs-CZ" b="1" dirty="0">
                <a:solidFill>
                  <a:srgbClr val="4FFF9A"/>
                </a:solidFill>
              </a:rPr>
              <a:t>SSL</a:t>
            </a:r>
            <a:r>
              <a:rPr lang="cs-CZ" b="1" dirty="0"/>
              <a:t> certifikát a za </a:t>
            </a:r>
            <a:r>
              <a:rPr lang="cs-CZ" b="1" dirty="0">
                <a:solidFill>
                  <a:srgbClr val="53C3FB"/>
                </a:solidFill>
              </a:rPr>
              <a:t>kolik</a:t>
            </a:r>
            <a:r>
              <a:rPr lang="cs-CZ" b="1" dirty="0"/>
              <a:t>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D38544-1615-AF51-063B-68165A7AB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1800" b="0" i="0" dirty="0">
                <a:solidFill>
                  <a:srgbClr val="0D0D0D"/>
                </a:solidFill>
                <a:effectLst/>
                <a:latin typeface="Söhne"/>
              </a:rPr>
              <a:t> certifikáty jsou vydávány důvěryhodnými certifikačními autoritami, které účtují poplatky za jejich vystavení. Certifikáty se liší podle účelu, míry zabezpečení a množství podporovaných subdomén. Jejich ceny se pohybují od </a:t>
            </a:r>
            <a:r>
              <a:rPr lang="cs-CZ" sz="1800" b="0" i="0" dirty="0">
                <a:solidFill>
                  <a:srgbClr val="53C3FB"/>
                </a:solidFill>
                <a:effectLst/>
                <a:latin typeface="Söhne"/>
              </a:rPr>
              <a:t>stovek</a:t>
            </a:r>
            <a:r>
              <a:rPr lang="cs-CZ" sz="1800" b="0" i="0" dirty="0">
                <a:solidFill>
                  <a:srgbClr val="0D0D0D"/>
                </a:solidFill>
                <a:effectLst/>
                <a:latin typeface="Söhne"/>
              </a:rPr>
              <a:t> do </a:t>
            </a:r>
            <a:r>
              <a:rPr lang="cs-CZ" sz="1800" b="0" i="0" dirty="0">
                <a:solidFill>
                  <a:srgbClr val="53C3FB"/>
                </a:solidFill>
                <a:effectLst/>
                <a:latin typeface="Söhne"/>
              </a:rPr>
              <a:t>desetitisíců</a:t>
            </a:r>
            <a:r>
              <a:rPr lang="cs-CZ" sz="1800" b="0" i="0" dirty="0">
                <a:solidFill>
                  <a:srgbClr val="0D0D0D"/>
                </a:solidFill>
                <a:effectLst/>
                <a:latin typeface="Söhne"/>
              </a:rPr>
              <a:t> korun ročně. Pro e-shopy a weby jsou obvykle dostačující nejlevnější DV certifikáty (</a:t>
            </a:r>
            <a:r>
              <a:rPr lang="cs-CZ" sz="1800" b="0" i="0" dirty="0" err="1">
                <a:solidFill>
                  <a:srgbClr val="0D0D0D"/>
                </a:solidFill>
                <a:effectLst/>
                <a:latin typeface="Söhne"/>
              </a:rPr>
              <a:t>Domain</a:t>
            </a:r>
            <a:r>
              <a:rPr lang="cs-CZ" sz="1800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cs-CZ" sz="1800" b="0" i="0" dirty="0" err="1">
                <a:solidFill>
                  <a:srgbClr val="0D0D0D"/>
                </a:solidFill>
                <a:effectLst/>
                <a:latin typeface="Söhne"/>
              </a:rPr>
              <a:t>Validation</a:t>
            </a:r>
            <a:r>
              <a:rPr lang="cs-CZ" sz="1800" b="0" i="0" dirty="0">
                <a:solidFill>
                  <a:srgbClr val="0D0D0D"/>
                </a:solidFill>
                <a:effectLst/>
                <a:latin typeface="Söhne"/>
              </a:rPr>
              <a:t>), které ověřují pouze doménu a jsou dostupné za stokoruny ročně. Kromě samotné ceny certifikátu je třeba zohlednit také náklady spojené s jeho pořízením, integrací a správou.</a:t>
            </a:r>
          </a:p>
          <a:p>
            <a:pPr>
              <a:lnSpc>
                <a:spcPct val="100000"/>
              </a:lnSpc>
            </a:pPr>
            <a:endParaRPr lang="cs-CZ" sz="1800" dirty="0">
              <a:solidFill>
                <a:srgbClr val="0D0D0D"/>
              </a:solidFill>
              <a:latin typeface="Söhne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900" dirty="0">
              <a:solidFill>
                <a:srgbClr val="0D0D0D"/>
              </a:solidFill>
              <a:latin typeface="Söhne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900" dirty="0">
              <a:solidFill>
                <a:srgbClr val="0D0D0D"/>
              </a:solidFill>
              <a:latin typeface="Söhne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900" dirty="0">
                <a:solidFill>
                  <a:srgbClr val="0D0D0D"/>
                </a:solidFill>
                <a:latin typeface="Söhne"/>
              </a:rPr>
              <a:t>                                         Příklady konkrétní firem, kde koupit budou na konci prezentace</a:t>
            </a:r>
            <a:endParaRPr lang="cs-CZ" sz="900" dirty="0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9839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F56CB0-5C69-9AD3-7502-5598FC4E3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221183-8A8E-7E87-5494-4D159AC12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Jaké jsou druhy </a:t>
            </a:r>
            <a:r>
              <a:rPr lang="cs-CZ" sz="4000" b="1" dirty="0">
                <a:solidFill>
                  <a:srgbClr val="4FFF9A"/>
                </a:solidFill>
              </a:rPr>
              <a:t>SSL</a:t>
            </a:r>
            <a:r>
              <a:rPr lang="cs-CZ" sz="4000" b="1" dirty="0"/>
              <a:t> certifikátů?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24E53-2060-2E5D-1841-51EB53B78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56517"/>
            <a:ext cx="5966116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 b="0" i="0" dirty="0" err="1">
                <a:solidFill>
                  <a:srgbClr val="53C3FB"/>
                </a:solidFill>
                <a:effectLst/>
                <a:latin typeface="Söhne"/>
              </a:rPr>
              <a:t>Domain</a:t>
            </a:r>
            <a:r>
              <a:rPr lang="cs-CZ" sz="1800" b="0" i="0" dirty="0">
                <a:solidFill>
                  <a:srgbClr val="53C3FB"/>
                </a:solidFill>
                <a:effectLst/>
                <a:latin typeface="Söhne"/>
              </a:rPr>
              <a:t> </a:t>
            </a:r>
            <a:r>
              <a:rPr lang="cs-CZ" sz="1800" b="0" i="0" dirty="0" err="1">
                <a:solidFill>
                  <a:srgbClr val="53C3FB"/>
                </a:solidFill>
                <a:effectLst/>
                <a:latin typeface="Söhne"/>
              </a:rPr>
              <a:t>Validation</a:t>
            </a:r>
            <a:r>
              <a:rPr lang="cs-CZ" sz="1800" b="0" i="0" dirty="0">
                <a:effectLst/>
                <a:latin typeface="Söhne"/>
              </a:rPr>
              <a:t> </a:t>
            </a:r>
            <a:r>
              <a:rPr lang="cs-CZ" sz="18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1800" b="0" i="0" dirty="0">
                <a:effectLst/>
                <a:latin typeface="Söhne"/>
              </a:rPr>
              <a:t> (DV </a:t>
            </a:r>
            <a:r>
              <a:rPr lang="cs-CZ" sz="18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1800" b="0" i="0" dirty="0">
                <a:effectLst/>
                <a:latin typeface="Söhne"/>
              </a:rPr>
              <a:t>): Tento typ certifikátu ověřuje pouze registraci domény uživatele a je vhodný pro jednoduché projekty nebo osobní a podnikatelské weby.</a:t>
            </a:r>
          </a:p>
          <a:p>
            <a:pPr>
              <a:lnSpc>
                <a:spcPct val="100000"/>
              </a:lnSpc>
            </a:pPr>
            <a:r>
              <a:rPr lang="cs-CZ" sz="1800" b="0" i="0" dirty="0" err="1">
                <a:solidFill>
                  <a:srgbClr val="53C3FB"/>
                </a:solidFill>
                <a:effectLst/>
                <a:latin typeface="Söhne"/>
              </a:rPr>
              <a:t>Organisation</a:t>
            </a:r>
            <a:r>
              <a:rPr lang="cs-CZ" sz="1800" b="0" i="0" dirty="0">
                <a:solidFill>
                  <a:srgbClr val="53C3FB"/>
                </a:solidFill>
                <a:effectLst/>
                <a:latin typeface="Söhne"/>
              </a:rPr>
              <a:t> </a:t>
            </a:r>
            <a:r>
              <a:rPr lang="cs-CZ" sz="1800" b="0" i="0" dirty="0" err="1">
                <a:solidFill>
                  <a:srgbClr val="53C3FB"/>
                </a:solidFill>
                <a:effectLst/>
                <a:latin typeface="Söhne"/>
              </a:rPr>
              <a:t>Validation</a:t>
            </a:r>
            <a:r>
              <a:rPr lang="cs-CZ" sz="1800" b="0" i="0" dirty="0">
                <a:solidFill>
                  <a:srgbClr val="53C3FB"/>
                </a:solidFill>
                <a:effectLst/>
                <a:latin typeface="Söhne"/>
              </a:rPr>
              <a:t> </a:t>
            </a:r>
            <a:r>
              <a:rPr lang="cs-CZ" sz="1800" b="0" i="0" dirty="0">
                <a:solidFill>
                  <a:srgbClr val="4FFF9A"/>
                </a:solidFill>
                <a:effectLst/>
                <a:latin typeface="Söhne"/>
              </a:rPr>
              <a:t>SSL </a:t>
            </a:r>
            <a:r>
              <a:rPr lang="cs-CZ" sz="1800" b="0" i="0" dirty="0">
                <a:effectLst/>
                <a:latin typeface="Söhne"/>
              </a:rPr>
              <a:t>(OV </a:t>
            </a:r>
            <a:r>
              <a:rPr lang="cs-CZ" sz="18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1800" b="0" i="0" dirty="0">
                <a:effectLst/>
                <a:latin typeface="Söhne"/>
              </a:rPr>
              <a:t>): Certifikát OV SSL spojuje doménu s firmou uživatele a je vhodný pro e-shopy a firemní weby s citlivými osobními údaji.</a:t>
            </a:r>
          </a:p>
          <a:p>
            <a:pPr>
              <a:lnSpc>
                <a:spcPct val="100000"/>
              </a:lnSpc>
            </a:pPr>
            <a:r>
              <a:rPr lang="cs-CZ" sz="1800" b="0" i="0" dirty="0" err="1">
                <a:solidFill>
                  <a:srgbClr val="53C3FB"/>
                </a:solidFill>
                <a:effectLst/>
                <a:latin typeface="Söhne"/>
              </a:rPr>
              <a:t>Extended</a:t>
            </a:r>
            <a:r>
              <a:rPr lang="cs-CZ" sz="1800" b="0" i="0" dirty="0">
                <a:solidFill>
                  <a:srgbClr val="53C3FB"/>
                </a:solidFill>
                <a:effectLst/>
                <a:latin typeface="Söhne"/>
              </a:rPr>
              <a:t> </a:t>
            </a:r>
            <a:r>
              <a:rPr lang="cs-CZ" sz="1800" b="0" i="0" dirty="0" err="1">
                <a:solidFill>
                  <a:srgbClr val="53C3FB"/>
                </a:solidFill>
                <a:effectLst/>
                <a:latin typeface="Söhne"/>
              </a:rPr>
              <a:t>Validation</a:t>
            </a:r>
            <a:r>
              <a:rPr lang="cs-CZ" sz="1800" b="0" i="0" dirty="0">
                <a:solidFill>
                  <a:srgbClr val="53C3FB"/>
                </a:solidFill>
                <a:effectLst/>
                <a:latin typeface="Söhne"/>
              </a:rPr>
              <a:t> </a:t>
            </a:r>
            <a:r>
              <a:rPr lang="cs-CZ" sz="18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1800" b="0" i="0" dirty="0">
                <a:effectLst/>
                <a:latin typeface="Söhne"/>
              </a:rPr>
              <a:t> (EV </a:t>
            </a:r>
            <a:r>
              <a:rPr lang="cs-CZ" sz="18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1800" b="0" i="0" dirty="0">
                <a:effectLst/>
                <a:latin typeface="Söhne"/>
              </a:rPr>
              <a:t>): Nejvyšší úroveň ověření, používaná například bankami, která dodává webu největší důvěryhodnost.</a:t>
            </a:r>
          </a:p>
          <a:p>
            <a:pPr>
              <a:lnSpc>
                <a:spcPct val="100000"/>
              </a:lnSpc>
            </a:pPr>
            <a:r>
              <a:rPr lang="cs-CZ" sz="1800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sz="1800" b="0" i="0" dirty="0">
                <a:effectLst/>
                <a:latin typeface="Söhne"/>
              </a:rPr>
              <a:t> </a:t>
            </a:r>
            <a:r>
              <a:rPr lang="cs-CZ" sz="1800" b="0" i="0" dirty="0" err="1">
                <a:solidFill>
                  <a:srgbClr val="53C3FB"/>
                </a:solidFill>
                <a:effectLst/>
                <a:latin typeface="Söhne"/>
              </a:rPr>
              <a:t>Wildcard</a:t>
            </a:r>
            <a:r>
              <a:rPr lang="cs-CZ" sz="1800" b="0" i="0" dirty="0">
                <a:effectLst/>
                <a:latin typeface="Söhne"/>
              </a:rPr>
              <a:t>: Tento certifikát chrání hlavní kořenovou doménu a všechny přidružené subdomény.</a:t>
            </a:r>
          </a:p>
          <a:p>
            <a:pPr>
              <a:lnSpc>
                <a:spcPct val="100000"/>
              </a:lnSpc>
            </a:pPr>
            <a:r>
              <a:rPr lang="cs-CZ" sz="1800" b="0" i="0" dirty="0" err="1">
                <a:solidFill>
                  <a:srgbClr val="53C3FB"/>
                </a:solidFill>
                <a:effectLst/>
                <a:latin typeface="Söhne"/>
              </a:rPr>
              <a:t>Multidoménový</a:t>
            </a:r>
            <a:r>
              <a:rPr lang="cs-CZ" sz="1800" b="0" i="0" dirty="0">
                <a:solidFill>
                  <a:srgbClr val="53C3FB"/>
                </a:solidFill>
                <a:effectLst/>
                <a:latin typeface="Söhne"/>
              </a:rPr>
              <a:t> SAN </a:t>
            </a:r>
            <a:r>
              <a:rPr lang="cs-CZ" sz="1800" b="0" i="0" dirty="0">
                <a:effectLst/>
                <a:latin typeface="Söhne"/>
              </a:rPr>
              <a:t>certifikát: Zabezpečuje více domén najednou a je pohodlnější a levnější než pořizovat certifikáty zvlášť pro každou doménu.</a:t>
            </a:r>
            <a:endParaRPr lang="cs-CZ" sz="1800" dirty="0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6608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638C8E-DDD5-6F92-3639-C4D37B116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Návod  instalace na web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A37E5F-1DAD-F25C-8B69-6D5A6CEFD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u="sng" dirty="0">
              <a:solidFill>
                <a:srgbClr val="53C3FB"/>
              </a:solidFill>
            </a:endParaRPr>
          </a:p>
          <a:p>
            <a:r>
              <a:rPr lang="cs-CZ" u="sng" dirty="0">
                <a:solidFill>
                  <a:srgbClr val="53C3FB"/>
                </a:solidFill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INSTALACE SSL 1</a:t>
            </a:r>
            <a:endParaRPr lang="cs-CZ" u="sng" dirty="0">
              <a:solidFill>
                <a:srgbClr val="53C3FB"/>
              </a:solidFill>
            </a:endParaRPr>
          </a:p>
          <a:p>
            <a:r>
              <a:rPr lang="cs-CZ" u="sng" dirty="0">
                <a:solidFill>
                  <a:srgbClr val="53C3FB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INSTALACE SSL</a:t>
            </a:r>
            <a:endParaRPr lang="cs-CZ" u="sng" dirty="0">
              <a:solidFill>
                <a:srgbClr val="53C3FB"/>
              </a:solidFill>
            </a:endParaRPr>
          </a:p>
          <a:p>
            <a:endParaRPr lang="cs-CZ" u="sng" dirty="0">
              <a:solidFill>
                <a:srgbClr val="53C3FB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320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3354A5-D917-D3CE-2163-D07D7E134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Příklady konkrétních firem a nabídek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sah 4" descr="Obsah obrázku text, Písmo, číslo, snímek obrazovky&#10;&#10;Popis byl vytvořen automaticky">
            <a:extLst>
              <a:ext uri="{FF2B5EF4-FFF2-40B4-BE49-F238E27FC236}">
                <a16:creationId xmlns:a16="http://schemas.microsoft.com/office/drawing/2014/main" id="{262A0714-34B9-4D5B-E71D-F6E2BDCA7D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432" y="572655"/>
            <a:ext cx="5218112" cy="1304837"/>
          </a:xfrm>
        </p:spPr>
      </p:pic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7" name="Obrázek 6">
            <a:extLst>
              <a:ext uri="{FF2B5EF4-FFF2-40B4-BE49-F238E27FC236}">
                <a16:creationId xmlns:a16="http://schemas.microsoft.com/office/drawing/2014/main" id="{71F61090-2EA3-5F93-4331-F3DA1137E8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5432" y="4769609"/>
            <a:ext cx="3624813" cy="1764029"/>
          </a:xfrm>
          <a:prstGeom prst="rect">
            <a:avLst/>
          </a:prstGeom>
        </p:spPr>
      </p:pic>
      <p:pic>
        <p:nvPicPr>
          <p:cNvPr id="21" name="Obrázek 20" descr="Obsah obrázku text, snímek obrazovky, Písmo, design&#10;&#10;Popis byl vytvořen automaticky">
            <a:extLst>
              <a:ext uri="{FF2B5EF4-FFF2-40B4-BE49-F238E27FC236}">
                <a16:creationId xmlns:a16="http://schemas.microsoft.com/office/drawing/2014/main" id="{9731206A-E26E-84BF-F17A-36E5D1B9CA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999" y="2173899"/>
            <a:ext cx="5568927" cy="2299303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819C3D25-DD2A-79E4-BF40-914627FED3FE}"/>
              </a:ext>
            </a:extLst>
          </p:cNvPr>
          <p:cNvSpPr txBox="1"/>
          <p:nvPr/>
        </p:nvSpPr>
        <p:spPr>
          <a:xfrm>
            <a:off x="6681319" y="294266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SSLS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07A8E703-104A-16A4-F514-9C6C1CAC4682}"/>
              </a:ext>
            </a:extLst>
          </p:cNvPr>
          <p:cNvSpPr txBox="1"/>
          <p:nvPr/>
        </p:nvSpPr>
        <p:spPr>
          <a:xfrm>
            <a:off x="6725432" y="1961961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SSLmentor</a:t>
            </a:r>
            <a:endParaRPr lang="cs-CZ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C5B0FA7D-2EE8-A56C-6BC8-0B8EA34E2EBE}"/>
              </a:ext>
            </a:extLst>
          </p:cNvPr>
          <p:cNvSpPr txBox="1"/>
          <p:nvPr/>
        </p:nvSpPr>
        <p:spPr>
          <a:xfrm>
            <a:off x="6663792" y="4400277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CZECHIA</a:t>
            </a:r>
          </a:p>
        </p:txBody>
      </p:sp>
    </p:spTree>
    <p:extLst>
      <p:ext uri="{BB962C8B-B14F-4D97-AF65-F5344CB8AC3E}">
        <p14:creationId xmlns:p14="http://schemas.microsoft.com/office/powerpoint/2010/main" val="2783104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2C5D2F-9D7E-6262-4C12-3E132289E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4FFF9A"/>
                </a:solidFill>
              </a:rPr>
              <a:t>SSL</a:t>
            </a:r>
            <a:r>
              <a:rPr lang="cs-CZ" dirty="0"/>
              <a:t>/</a:t>
            </a:r>
            <a:r>
              <a:rPr lang="cs-CZ" dirty="0">
                <a:solidFill>
                  <a:srgbClr val="53C3FB"/>
                </a:solidFill>
              </a:rPr>
              <a:t>TLS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672965-77A4-6929-CC5A-2D2D07F93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cs-CZ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(</a:t>
            </a:r>
            <a:r>
              <a:rPr lang="cs-CZ" b="0" i="0" dirty="0" err="1">
                <a:solidFill>
                  <a:srgbClr val="0D0D0D"/>
                </a:solidFill>
                <a:effectLst/>
                <a:latin typeface="Söhne"/>
              </a:rPr>
              <a:t>Secure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0D0D0D"/>
                </a:solidFill>
                <a:effectLst/>
                <a:latin typeface="Söhne"/>
              </a:rPr>
              <a:t>Sockets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0D0D0D"/>
                </a:solidFill>
                <a:effectLst/>
                <a:latin typeface="Söhne"/>
              </a:rPr>
              <a:t>Layer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) a </a:t>
            </a:r>
            <a:r>
              <a:rPr lang="cs-CZ" b="0" i="0" dirty="0">
                <a:solidFill>
                  <a:srgbClr val="53C3FB"/>
                </a:solidFill>
                <a:effectLst/>
                <a:latin typeface="Söhne"/>
              </a:rPr>
              <a:t>TLS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(Transport </a:t>
            </a:r>
            <a:r>
              <a:rPr lang="cs-CZ" b="0" i="0" dirty="0" err="1">
                <a:solidFill>
                  <a:srgbClr val="0D0D0D"/>
                </a:solidFill>
                <a:effectLst/>
                <a:latin typeface="Söhne"/>
              </a:rPr>
              <a:t>Layer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0D0D0D"/>
                </a:solidFill>
                <a:effectLst/>
                <a:latin typeface="Söhne"/>
              </a:rPr>
              <a:t>Security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) jsou kryptografické protokoly, které zajišťují zabezpečenou komunikaci mezi klientem a serverem přes internet.</a:t>
            </a:r>
          </a:p>
          <a:p>
            <a:pPr algn="l"/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Základní rozdíl mezi nimi spočívá v jejich historii a vývoji. </a:t>
            </a:r>
            <a:r>
              <a:rPr lang="cs-CZ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byl původní protokol navržený společností </a:t>
            </a:r>
            <a:r>
              <a:rPr lang="cs-CZ" b="0" i="0" dirty="0" err="1">
                <a:solidFill>
                  <a:srgbClr val="0D0D0D"/>
                </a:solidFill>
                <a:effectLst/>
                <a:latin typeface="Söhne"/>
              </a:rPr>
              <a:t>Netscape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v roce 1995 k zabezpečení komunikace na webu. Avšak po několika verzích, které obsahovaly závažné bezpečnostní nedostatky, byl </a:t>
            </a:r>
            <a:r>
              <a:rPr lang="cs-CZ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nahrazen novější verzí, která se stala známou jako </a:t>
            </a:r>
            <a:r>
              <a:rPr lang="cs-CZ" b="0" i="0" dirty="0">
                <a:solidFill>
                  <a:srgbClr val="53C3FB"/>
                </a:solidFill>
                <a:effectLst/>
                <a:latin typeface="Söhne"/>
              </a:rPr>
              <a:t>TLS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.</a:t>
            </a:r>
          </a:p>
          <a:p>
            <a:pPr algn="l"/>
            <a:r>
              <a:rPr lang="cs-CZ" b="0" i="0" dirty="0">
                <a:solidFill>
                  <a:srgbClr val="53C3FB"/>
                </a:solidFill>
                <a:effectLst/>
                <a:latin typeface="Söhne"/>
              </a:rPr>
              <a:t>TLS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byl vytvořen s cílem vyřešit nedostatky </a:t>
            </a:r>
            <a:r>
              <a:rPr lang="cs-CZ" b="0" i="0" dirty="0">
                <a:solidFill>
                  <a:srgbClr val="4FFF9A"/>
                </a:solidFill>
                <a:effectLst/>
                <a:latin typeface="Söhne"/>
              </a:rPr>
              <a:t>SSL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a přinést vyšší úroveň bezpečnosti. Od té doby byl několikrát aktualizován a vylepšen, přičemž aktuálně nejnovější verze je </a:t>
            </a:r>
            <a:r>
              <a:rPr lang="cs-CZ" b="0" i="0" dirty="0">
                <a:solidFill>
                  <a:srgbClr val="53C3FB"/>
                </a:solidFill>
                <a:effectLst/>
                <a:latin typeface="Söhne"/>
              </a:rPr>
              <a:t>TLS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1.3.</a:t>
            </a:r>
          </a:p>
          <a:p>
            <a:pPr algn="l"/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V praxi se termíny </a:t>
            </a:r>
            <a:r>
              <a:rPr lang="cs-CZ" b="0" i="0" dirty="0">
                <a:solidFill>
                  <a:srgbClr val="4FFF9A"/>
                </a:solidFill>
                <a:effectLst/>
                <a:latin typeface="Söhne"/>
              </a:rPr>
              <a:t>SSL 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a </a:t>
            </a:r>
            <a:r>
              <a:rPr lang="cs-CZ" b="0" i="0" dirty="0">
                <a:solidFill>
                  <a:srgbClr val="53C3FB"/>
                </a:solidFill>
                <a:effectLst/>
                <a:latin typeface="Söhne"/>
              </a:rPr>
              <a:t>TLS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často používají zaměnitelně, ale ve skutečnosti se jedná o odlišné protokoly, přičemž </a:t>
            </a:r>
            <a:r>
              <a:rPr lang="cs-CZ" b="0" i="0" dirty="0">
                <a:solidFill>
                  <a:srgbClr val="53C3FB"/>
                </a:solidFill>
                <a:effectLst/>
                <a:latin typeface="Söhne"/>
              </a:rPr>
              <a:t>TLS</a:t>
            </a:r>
            <a:r>
              <a:rPr lang="cs-CZ" b="0" i="0" dirty="0">
                <a:solidFill>
                  <a:srgbClr val="0D0D0D"/>
                </a:solidFill>
                <a:effectLst/>
                <a:latin typeface="Söhne"/>
              </a:rPr>
              <a:t> je modernější a bezpečnější variantou.</a:t>
            </a:r>
          </a:p>
          <a:p>
            <a:endParaRPr lang="cs-CZ" dirty="0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56711284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91</TotalTime>
  <Words>812</Words>
  <Application>Microsoft Office PowerPoint</Application>
  <PresentationFormat>Širokoúhlá obrazovka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Avenir Next LT Pro</vt:lpstr>
      <vt:lpstr>Söhne</vt:lpstr>
      <vt:lpstr>FunkyShapesVTI</vt:lpstr>
      <vt:lpstr>SSL  certifikace </vt:lpstr>
      <vt:lpstr>Co je  SSL certifikace ?</vt:lpstr>
      <vt:lpstr>Jak vlastně funguje ?</vt:lpstr>
      <vt:lpstr>Proč mít SSL certifikát?</vt:lpstr>
      <vt:lpstr>Kde pořídit SSL certifikát a za kolik?</vt:lpstr>
      <vt:lpstr>Jaké jsou druhy SSL certifikátů?</vt:lpstr>
      <vt:lpstr>Návod  instalace na web</vt:lpstr>
      <vt:lpstr>Příklady konkrétních firem a nabídek</vt:lpstr>
      <vt:lpstr>SSL/TLS</vt:lpstr>
      <vt:lpstr>Děkuji za pozornost</vt:lpstr>
      <vt:lpstr>odkazy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SSL  certifikace </dc:title>
  <dc:creator>Slavík Tomáš (4TB)</dc:creator>
  <cp:lastModifiedBy>Slavík Tomáš (4TB)</cp:lastModifiedBy>
  <cp:revision>1</cp:revision>
  <dcterms:created xsi:type="dcterms:W3CDTF">2024-03-03T12:28:58Z</dcterms:created>
  <dcterms:modified xsi:type="dcterms:W3CDTF">2024-03-03T14:00:22Z</dcterms:modified>
</cp:coreProperties>
</file>